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256" r:id="rId2"/>
    <p:sldId id="257" r:id="rId3"/>
    <p:sldId id="258" r:id="rId4"/>
    <p:sldId id="259" r:id="rId5"/>
    <p:sldId id="260" r:id="rId6"/>
    <p:sldId id="266" r:id="rId7"/>
    <p:sldId id="267" r:id="rId8"/>
    <p:sldId id="268" r:id="rId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5984" autoAdjust="0"/>
  </p:normalViewPr>
  <p:slideViewPr>
    <p:cSldViewPr snapToGrid="0" snapToObjects="1">
      <p:cViewPr varScale="1">
        <p:scale>
          <a:sx n="55" d="100"/>
          <a:sy n="55" d="100"/>
        </p:scale>
        <p:origin x="-1200"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printerSettings" Target="printerSettings/printerSettings1.bin"/><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2BBCA7-3421-4F43-A92A-291E30332589}" type="datetimeFigureOut">
              <a:rPr lang="en-US" smtClean="0"/>
              <a:t>20/08/19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0A006D-661F-7D43-A71E-CF378F8C34D4}" type="slidenum">
              <a:rPr lang="en-US" smtClean="0"/>
              <a:t>‹#›</a:t>
            </a:fld>
            <a:endParaRPr lang="en-US"/>
          </a:p>
        </p:txBody>
      </p:sp>
    </p:spTree>
    <p:extLst>
      <p:ext uri="{BB962C8B-B14F-4D97-AF65-F5344CB8AC3E}">
        <p14:creationId xmlns:p14="http://schemas.microsoft.com/office/powerpoint/2010/main" val="389589018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Throughout history communities across be world have told stories and represented their cultural identity in textiles that surround them. Textiles were how we learnt about each others cultures in the past, through the exchange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of craft on the Silk Road and trade ships in the global</a:t>
            </a:r>
            <a:r>
              <a:rPr lang="en-US" sz="1200" kern="1200" baseline="0" dirty="0" smtClean="0">
                <a:solidFill>
                  <a:schemeClr val="tx1"/>
                </a:solidFill>
                <a:effectLst/>
                <a:latin typeface="+mn-lt"/>
                <a:ea typeface="+mn-ea"/>
                <a:cs typeface="+mn-cs"/>
              </a:rPr>
              <a:t> textile trade</a:t>
            </a:r>
            <a:r>
              <a:rPr lang="en-US" sz="1200" kern="1200" dirty="0" smtClean="0">
                <a:solidFill>
                  <a:schemeClr val="tx1"/>
                </a:solidFill>
                <a:effectLst/>
                <a:latin typeface="+mn-lt"/>
                <a:ea typeface="+mn-ea"/>
                <a:cs typeface="+mn-cs"/>
              </a:rPr>
              <a:t>. We still use the textiles around us today to represent who we are in how we dress and live. Whether weaving, felting, leatherwork or embroidery, people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have recorded the chronicles of their lives or the tale of legends in cloth.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Quilting is particularly common across cultural groups to represent stories and identity.</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90A006D-661F-7D43-A71E-CF378F8C34D4}" type="slidenum">
              <a:rPr lang="en-US" smtClean="0"/>
              <a:t>2</a:t>
            </a:fld>
            <a:endParaRPr lang="en-US"/>
          </a:p>
        </p:txBody>
      </p:sp>
    </p:spTree>
    <p:extLst>
      <p:ext uri="{BB962C8B-B14F-4D97-AF65-F5344CB8AC3E}">
        <p14:creationId xmlns:p14="http://schemas.microsoft.com/office/powerpoint/2010/main" val="1615201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is the Rajah quilt, it was created On the HMS</a:t>
            </a:r>
            <a:r>
              <a:rPr lang="en-US" sz="1200" kern="1200" baseline="0" dirty="0" smtClean="0">
                <a:solidFill>
                  <a:schemeClr val="tx1"/>
                </a:solidFill>
                <a:effectLst/>
                <a:latin typeface="+mn-lt"/>
                <a:ea typeface="+mn-ea"/>
                <a:cs typeface="+mn-cs"/>
              </a:rPr>
              <a:t> R</a:t>
            </a:r>
            <a:r>
              <a:rPr lang="en-US" sz="1200" kern="1200" dirty="0" smtClean="0">
                <a:solidFill>
                  <a:schemeClr val="tx1"/>
                </a:solidFill>
                <a:effectLst/>
                <a:latin typeface="+mn-lt"/>
                <a:ea typeface="+mn-ea"/>
                <a:cs typeface="+mn-cs"/>
              </a:rPr>
              <a:t>ajah by the convict women aboard as they sailed to Australia. It</a:t>
            </a:r>
            <a:r>
              <a:rPr lang="en-US" sz="1200" kern="1200" baseline="0" dirty="0" smtClean="0">
                <a:solidFill>
                  <a:schemeClr val="tx1"/>
                </a:solidFill>
                <a:effectLst/>
                <a:latin typeface="+mn-lt"/>
                <a:ea typeface="+mn-ea"/>
                <a:cs typeface="+mn-cs"/>
              </a:rPr>
              <a:t> was collaboratively by the women convicts, materials organized by the British Ladies’ Society for the Reformation of Female Prisoner. It is one of the first art collaborative art pieces in White Australian History.</a:t>
            </a:r>
            <a:endParaRPr lang="en-US" dirty="0"/>
          </a:p>
        </p:txBody>
      </p:sp>
      <p:sp>
        <p:nvSpPr>
          <p:cNvPr id="4" name="Slide Number Placeholder 3"/>
          <p:cNvSpPr>
            <a:spLocks noGrp="1"/>
          </p:cNvSpPr>
          <p:nvPr>
            <p:ph type="sldNum" sz="quarter" idx="10"/>
          </p:nvPr>
        </p:nvSpPr>
        <p:spPr/>
        <p:txBody>
          <a:bodyPr/>
          <a:lstStyle/>
          <a:p>
            <a:fld id="{590A006D-661F-7D43-A71E-CF378F8C34D4}" type="slidenum">
              <a:rPr lang="en-US" smtClean="0"/>
              <a:t>3</a:t>
            </a:fld>
            <a:endParaRPr lang="en-US"/>
          </a:p>
        </p:txBody>
      </p:sp>
    </p:spTree>
    <p:extLst>
      <p:ext uri="{BB962C8B-B14F-4D97-AF65-F5344CB8AC3E}">
        <p14:creationId xmlns:p14="http://schemas.microsoft.com/office/powerpoint/2010/main" val="2540663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possum skin cloak was commissioned by AIATSIS and was made by indigenous Victorian artist Lee </a:t>
            </a:r>
            <a:r>
              <a:rPr lang="en-US" sz="1200" kern="1200" dirty="0" err="1" smtClean="0">
                <a:solidFill>
                  <a:schemeClr val="tx1"/>
                </a:solidFill>
                <a:effectLst/>
                <a:latin typeface="+mn-lt"/>
                <a:ea typeface="+mn-ea"/>
                <a:cs typeface="+mn-cs"/>
              </a:rPr>
              <a:t>Darroch</a:t>
            </a:r>
            <a:r>
              <a:rPr lang="en-US" sz="1200" kern="1200" dirty="0" smtClean="0">
                <a:solidFill>
                  <a:schemeClr val="tx1"/>
                </a:solidFill>
                <a:effectLst/>
                <a:latin typeface="+mn-lt"/>
                <a:ea typeface="+mn-ea"/>
                <a:cs typeface="+mn-cs"/>
              </a:rPr>
              <a:t>. Possum skin cloaks traditionally tell the story of the wearer,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growing” through the addition of more hides as the wearer grows. As new skins are added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stories on the wearer are recorded onto</a:t>
            </a:r>
            <a:r>
              <a:rPr lang="en-US" sz="1200" kern="1200" baseline="0" dirty="0" smtClean="0">
                <a:solidFill>
                  <a:schemeClr val="tx1"/>
                </a:solidFill>
                <a:effectLst/>
                <a:latin typeface="+mn-lt"/>
                <a:ea typeface="+mn-ea"/>
                <a:cs typeface="+mn-cs"/>
              </a:rPr>
              <a:t> them</a:t>
            </a:r>
            <a:r>
              <a:rPr lang="en-US" sz="1200" kern="1200" dirty="0" smtClean="0">
                <a:solidFill>
                  <a:schemeClr val="tx1"/>
                </a:solidFill>
                <a:effectLst/>
                <a:latin typeface="+mn-lt"/>
                <a:ea typeface="+mn-ea"/>
                <a:cs typeface="+mn-cs"/>
              </a:rPr>
              <a:t>. Commonly,</a:t>
            </a:r>
            <a:r>
              <a:rPr lang="en-US" sz="1200" kern="1200" baseline="0" dirty="0" smtClean="0">
                <a:solidFill>
                  <a:schemeClr val="tx1"/>
                </a:solidFill>
                <a:effectLst/>
                <a:latin typeface="+mn-lt"/>
                <a:ea typeface="+mn-ea"/>
                <a:cs typeface="+mn-cs"/>
              </a:rPr>
              <a:t> people were buried with their cloaks and so there are few originals, however artists, such as </a:t>
            </a:r>
            <a:r>
              <a:rPr lang="en-US" sz="1200" kern="1200" baseline="0" dirty="0" err="1" smtClean="0">
                <a:solidFill>
                  <a:schemeClr val="tx1"/>
                </a:solidFill>
                <a:effectLst/>
                <a:latin typeface="+mn-lt"/>
                <a:ea typeface="+mn-ea"/>
                <a:cs typeface="+mn-cs"/>
              </a:rPr>
              <a:t>Darroch</a:t>
            </a:r>
            <a:r>
              <a:rPr lang="en-US" sz="1200" kern="1200" baseline="0" dirty="0" smtClean="0">
                <a:solidFill>
                  <a:schemeClr val="tx1"/>
                </a:solidFill>
                <a:effectLst/>
                <a:latin typeface="+mn-lt"/>
                <a:ea typeface="+mn-ea"/>
                <a:cs typeface="+mn-cs"/>
              </a:rPr>
              <a:t>, have created replicas or cloaks, such as this one, with traditional techniques with contemporary stories. </a:t>
            </a:r>
            <a:endParaRPr lang="en-US" dirty="0"/>
          </a:p>
        </p:txBody>
      </p:sp>
      <p:sp>
        <p:nvSpPr>
          <p:cNvPr id="4" name="Slide Number Placeholder 3"/>
          <p:cNvSpPr>
            <a:spLocks noGrp="1"/>
          </p:cNvSpPr>
          <p:nvPr>
            <p:ph type="sldNum" sz="quarter" idx="10"/>
          </p:nvPr>
        </p:nvSpPr>
        <p:spPr/>
        <p:txBody>
          <a:bodyPr/>
          <a:lstStyle/>
          <a:p>
            <a:fld id="{590A006D-661F-7D43-A71E-CF378F8C34D4}" type="slidenum">
              <a:rPr lang="en-US" smtClean="0"/>
              <a:t>4</a:t>
            </a:fld>
            <a:endParaRPr lang="en-US"/>
          </a:p>
        </p:txBody>
      </p:sp>
    </p:spTree>
    <p:extLst>
      <p:ext uri="{BB962C8B-B14F-4D97-AF65-F5344CB8AC3E}">
        <p14:creationId xmlns:p14="http://schemas.microsoft.com/office/powerpoint/2010/main" val="3237034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Quilts have also been used to tell stories within fine art.  Tar Beach is a story quilt, part of a series of such quilts, by Faith Ringgold.</a:t>
            </a:r>
            <a:r>
              <a:rPr lang="en-US" sz="1200" kern="1200" baseline="0" dirty="0" smtClean="0">
                <a:solidFill>
                  <a:schemeClr val="tx1"/>
                </a:solidFill>
                <a:effectLst/>
                <a:latin typeface="+mn-lt"/>
                <a:ea typeface="+mn-ea"/>
                <a:cs typeface="+mn-cs"/>
              </a:rPr>
              <a:t> Ringgold is</a:t>
            </a:r>
            <a:r>
              <a:rPr lang="en-US" sz="1200" kern="1200" dirty="0" smtClean="0">
                <a:solidFill>
                  <a:schemeClr val="tx1"/>
                </a:solidFill>
                <a:effectLst/>
                <a:latin typeface="+mn-lt"/>
                <a:ea typeface="+mn-ea"/>
                <a:cs typeface="+mn-cs"/>
              </a:rPr>
              <a:t> an African American artist</a:t>
            </a:r>
            <a:r>
              <a:rPr lang="en-US" sz="1200" kern="1200" baseline="0" dirty="0" smtClean="0">
                <a:solidFill>
                  <a:schemeClr val="tx1"/>
                </a:solidFill>
                <a:effectLst/>
                <a:latin typeface="+mn-lt"/>
                <a:ea typeface="+mn-ea"/>
                <a:cs typeface="+mn-cs"/>
              </a:rPr>
              <a:t> and this series is</a:t>
            </a:r>
            <a:r>
              <a:rPr lang="en-US" sz="1200" kern="1200" dirty="0" smtClean="0">
                <a:solidFill>
                  <a:schemeClr val="tx1"/>
                </a:solidFill>
                <a:effectLst/>
                <a:latin typeface="+mn-lt"/>
                <a:ea typeface="+mn-ea"/>
                <a:cs typeface="+mn-cs"/>
              </a:rPr>
              <a:t> about her lived experiences growing up in Brooklyn.</a:t>
            </a:r>
            <a:r>
              <a:rPr lang="en-US" sz="1200" kern="1200" baseline="0" dirty="0" smtClean="0">
                <a:solidFill>
                  <a:schemeClr val="tx1"/>
                </a:solidFill>
                <a:effectLst/>
                <a:latin typeface="+mn-lt"/>
                <a:ea typeface="+mn-ea"/>
                <a:cs typeface="+mn-cs"/>
              </a:rPr>
              <a:t> Ringgold often produced these quilts collaboratively with her mother.  </a:t>
            </a:r>
            <a:endParaRPr lang="en-US" dirty="0"/>
          </a:p>
        </p:txBody>
      </p:sp>
      <p:sp>
        <p:nvSpPr>
          <p:cNvPr id="4" name="Slide Number Placeholder 3"/>
          <p:cNvSpPr>
            <a:spLocks noGrp="1"/>
          </p:cNvSpPr>
          <p:nvPr>
            <p:ph type="sldNum" sz="quarter" idx="10"/>
          </p:nvPr>
        </p:nvSpPr>
        <p:spPr/>
        <p:txBody>
          <a:bodyPr/>
          <a:lstStyle/>
          <a:p>
            <a:fld id="{590A006D-661F-7D43-A71E-CF378F8C34D4}" type="slidenum">
              <a:rPr lang="en-US" smtClean="0"/>
              <a:t>5</a:t>
            </a:fld>
            <a:endParaRPr lang="en-US"/>
          </a:p>
        </p:txBody>
      </p:sp>
    </p:spTree>
    <p:extLst>
      <p:ext uri="{BB962C8B-B14F-4D97-AF65-F5344CB8AC3E}">
        <p14:creationId xmlns:p14="http://schemas.microsoft.com/office/powerpoint/2010/main" val="3310402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deep connection created through interaction with textiles between the artwork, maker and viewer is the reason we will be working with</a:t>
            </a:r>
            <a:r>
              <a:rPr lang="en-US" sz="1200" kern="1200" baseline="0" dirty="0" smtClean="0">
                <a:solidFill>
                  <a:schemeClr val="tx1"/>
                </a:solidFill>
                <a:effectLst/>
                <a:latin typeface="+mn-lt"/>
                <a:ea typeface="+mn-ea"/>
                <a:cs typeface="+mn-cs"/>
              </a:rPr>
              <a:t> textiles today.  </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Similar to the examples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we will be making a quilt of our stories, interweaving them just as all of our stories have interwoven today from</a:t>
            </a:r>
            <a:r>
              <a:rPr lang="en-US" sz="1200" kern="1200" baseline="0" dirty="0" smtClean="0">
                <a:solidFill>
                  <a:schemeClr val="tx1"/>
                </a:solidFill>
                <a:effectLst/>
                <a:latin typeface="+mn-lt"/>
                <a:ea typeface="+mn-ea"/>
                <a:cs typeface="+mn-cs"/>
              </a:rPr>
              <a:t> being </a:t>
            </a:r>
            <a:r>
              <a:rPr lang="en-US" sz="1200" kern="1200" dirty="0" smtClean="0">
                <a:solidFill>
                  <a:schemeClr val="tx1"/>
                </a:solidFill>
                <a:effectLst/>
                <a:latin typeface="+mn-lt"/>
                <a:ea typeface="+mn-ea"/>
                <a:cs typeface="+mn-cs"/>
              </a:rPr>
              <a:t>a community in this space. </a:t>
            </a:r>
          </a:p>
          <a:p>
            <a:r>
              <a:rPr lang="en-US" sz="1200" kern="1200" dirty="0" smtClean="0">
                <a:solidFill>
                  <a:schemeClr val="tx1"/>
                </a:solidFill>
                <a:effectLst/>
                <a:latin typeface="+mn-lt"/>
                <a:ea typeface="+mn-ea"/>
                <a:cs typeface="+mn-cs"/>
              </a:rPr>
              <a:t>I have arranged the room so you are sitting in front of someone, you will read each other’s</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zines</a:t>
            </a:r>
            <a:r>
              <a:rPr lang="en-US" sz="1200" kern="1200" baseline="0" dirty="0" smtClean="0">
                <a:solidFill>
                  <a:schemeClr val="tx1"/>
                </a:solidFill>
                <a:effectLst/>
                <a:latin typeface="+mn-lt"/>
                <a:ea typeface="+mn-ea"/>
                <a:cs typeface="+mn-cs"/>
              </a:rPr>
              <a:t> before discussing the ways you have demonstrated who you are through the symbolism, colours and imagery used. </a:t>
            </a:r>
          </a:p>
          <a:p>
            <a:r>
              <a:rPr lang="en-US" sz="1200" kern="1200" baseline="0" dirty="0" smtClean="0">
                <a:solidFill>
                  <a:schemeClr val="tx1"/>
                </a:solidFill>
                <a:effectLst/>
                <a:latin typeface="+mn-lt"/>
                <a:ea typeface="+mn-ea"/>
                <a:cs typeface="+mn-cs"/>
              </a:rPr>
              <a:t>You will then create a quilt patch to represent your partner, considering how they explained themselves and how you understood them. </a:t>
            </a:r>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590A006D-661F-7D43-A71E-CF378F8C34D4}" type="slidenum">
              <a:rPr lang="en-US" smtClean="0"/>
              <a:t>6</a:t>
            </a:fld>
            <a:endParaRPr lang="en-US"/>
          </a:p>
        </p:txBody>
      </p:sp>
    </p:spTree>
    <p:extLst>
      <p:ext uri="{BB962C8B-B14F-4D97-AF65-F5344CB8AC3E}">
        <p14:creationId xmlns:p14="http://schemas.microsoft.com/office/powerpoint/2010/main" val="378364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 example</a:t>
            </a:r>
            <a:r>
              <a:rPr lang="en-US" baseline="0" dirty="0" smtClean="0"/>
              <a:t> of a patch.  You don</a:t>
            </a:r>
            <a:r>
              <a:rPr lang="fr-FR" baseline="0" dirty="0" smtClean="0"/>
              <a:t>’</a:t>
            </a:r>
            <a:r>
              <a:rPr lang="en-US" baseline="0" dirty="0" smtClean="0"/>
              <a:t>t need to choose such a literal representation of the person, you may decide to instead focus on symbolism.  But do consider the different ways you can you the materials provided to create and juxtapose a variety of textures, just as in this examples of my own practice where I have combined embroidery, photography and collage. </a:t>
            </a:r>
            <a:endParaRPr lang="en-US" dirty="0"/>
          </a:p>
        </p:txBody>
      </p:sp>
      <p:sp>
        <p:nvSpPr>
          <p:cNvPr id="4" name="Slide Number Placeholder 3"/>
          <p:cNvSpPr>
            <a:spLocks noGrp="1"/>
          </p:cNvSpPr>
          <p:nvPr>
            <p:ph type="sldNum" sz="quarter" idx="10"/>
          </p:nvPr>
        </p:nvSpPr>
        <p:spPr/>
        <p:txBody>
          <a:bodyPr/>
          <a:lstStyle/>
          <a:p>
            <a:fld id="{590A006D-661F-7D43-A71E-CF378F8C34D4}" type="slidenum">
              <a:rPr lang="en-US" smtClean="0"/>
              <a:t>7</a:t>
            </a:fld>
            <a:endParaRPr lang="en-US"/>
          </a:p>
        </p:txBody>
      </p:sp>
    </p:spTree>
    <p:extLst>
      <p:ext uri="{BB962C8B-B14F-4D97-AF65-F5344CB8AC3E}">
        <p14:creationId xmlns:p14="http://schemas.microsoft.com/office/powerpoint/2010/main" val="1504287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9CE923EF-B710-5942-8F2F-80A4E0324288}" type="datetimeFigureOut">
              <a:rPr lang="en-US" smtClean="0"/>
              <a:t>20/08/19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1F7FE-894E-8242-974D-F9E890911B6B}" type="slidenum">
              <a:rPr lang="en-US" smtClean="0"/>
              <a:t>‹#›</a:t>
            </a:fld>
            <a:endParaRPr lang="en-US"/>
          </a:p>
        </p:txBody>
      </p:sp>
    </p:spTree>
    <p:extLst>
      <p:ext uri="{BB962C8B-B14F-4D97-AF65-F5344CB8AC3E}">
        <p14:creationId xmlns:p14="http://schemas.microsoft.com/office/powerpoint/2010/main" val="4047954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9CE923EF-B710-5942-8F2F-80A4E0324288}" type="datetimeFigureOut">
              <a:rPr lang="en-US" smtClean="0"/>
              <a:t>20/08/19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1F7FE-894E-8242-974D-F9E890911B6B}" type="slidenum">
              <a:rPr lang="en-US" smtClean="0"/>
              <a:t>‹#›</a:t>
            </a:fld>
            <a:endParaRPr lang="en-US"/>
          </a:p>
        </p:txBody>
      </p:sp>
    </p:spTree>
    <p:extLst>
      <p:ext uri="{BB962C8B-B14F-4D97-AF65-F5344CB8AC3E}">
        <p14:creationId xmlns:p14="http://schemas.microsoft.com/office/powerpoint/2010/main" val="2254668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9CE923EF-B710-5942-8F2F-80A4E0324288}" type="datetimeFigureOut">
              <a:rPr lang="en-US" smtClean="0"/>
              <a:t>20/08/19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1F7FE-894E-8242-974D-F9E890911B6B}" type="slidenum">
              <a:rPr lang="en-US" smtClean="0"/>
              <a:t>‹#›</a:t>
            </a:fld>
            <a:endParaRPr lang="en-US"/>
          </a:p>
        </p:txBody>
      </p:sp>
    </p:spTree>
    <p:extLst>
      <p:ext uri="{BB962C8B-B14F-4D97-AF65-F5344CB8AC3E}">
        <p14:creationId xmlns:p14="http://schemas.microsoft.com/office/powerpoint/2010/main" val="2735728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9CE923EF-B710-5942-8F2F-80A4E0324288}" type="datetimeFigureOut">
              <a:rPr lang="en-US" smtClean="0"/>
              <a:t>20/08/19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1F7FE-894E-8242-974D-F9E890911B6B}" type="slidenum">
              <a:rPr lang="en-US" smtClean="0"/>
              <a:t>‹#›</a:t>
            </a:fld>
            <a:endParaRPr lang="en-US"/>
          </a:p>
        </p:txBody>
      </p:sp>
    </p:spTree>
    <p:extLst>
      <p:ext uri="{BB962C8B-B14F-4D97-AF65-F5344CB8AC3E}">
        <p14:creationId xmlns:p14="http://schemas.microsoft.com/office/powerpoint/2010/main" val="2150505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9CE923EF-B710-5942-8F2F-80A4E0324288}" type="datetimeFigureOut">
              <a:rPr lang="en-US" smtClean="0"/>
              <a:t>20/08/19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1F7FE-894E-8242-974D-F9E890911B6B}" type="slidenum">
              <a:rPr lang="en-US" smtClean="0"/>
              <a:t>‹#›</a:t>
            </a:fld>
            <a:endParaRPr lang="en-US"/>
          </a:p>
        </p:txBody>
      </p:sp>
    </p:spTree>
    <p:extLst>
      <p:ext uri="{BB962C8B-B14F-4D97-AF65-F5344CB8AC3E}">
        <p14:creationId xmlns:p14="http://schemas.microsoft.com/office/powerpoint/2010/main" val="1517571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9CE923EF-B710-5942-8F2F-80A4E0324288}" type="datetimeFigureOut">
              <a:rPr lang="en-US" smtClean="0"/>
              <a:t>20/08/19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11F7FE-894E-8242-974D-F9E890911B6B}" type="slidenum">
              <a:rPr lang="en-US" smtClean="0"/>
              <a:t>‹#›</a:t>
            </a:fld>
            <a:endParaRPr lang="en-US"/>
          </a:p>
        </p:txBody>
      </p:sp>
    </p:spTree>
    <p:extLst>
      <p:ext uri="{BB962C8B-B14F-4D97-AF65-F5344CB8AC3E}">
        <p14:creationId xmlns:p14="http://schemas.microsoft.com/office/powerpoint/2010/main" val="1626827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9CE923EF-B710-5942-8F2F-80A4E0324288}" type="datetimeFigureOut">
              <a:rPr lang="en-US" smtClean="0"/>
              <a:t>20/08/19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11F7FE-894E-8242-974D-F9E890911B6B}" type="slidenum">
              <a:rPr lang="en-US" smtClean="0"/>
              <a:t>‹#›</a:t>
            </a:fld>
            <a:endParaRPr lang="en-US"/>
          </a:p>
        </p:txBody>
      </p:sp>
    </p:spTree>
    <p:extLst>
      <p:ext uri="{BB962C8B-B14F-4D97-AF65-F5344CB8AC3E}">
        <p14:creationId xmlns:p14="http://schemas.microsoft.com/office/powerpoint/2010/main" val="2785257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9CE923EF-B710-5942-8F2F-80A4E0324288}" type="datetimeFigureOut">
              <a:rPr lang="en-US" smtClean="0"/>
              <a:t>20/08/19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11F7FE-894E-8242-974D-F9E890911B6B}" type="slidenum">
              <a:rPr lang="en-US" smtClean="0"/>
              <a:t>‹#›</a:t>
            </a:fld>
            <a:endParaRPr lang="en-US"/>
          </a:p>
        </p:txBody>
      </p:sp>
    </p:spTree>
    <p:extLst>
      <p:ext uri="{BB962C8B-B14F-4D97-AF65-F5344CB8AC3E}">
        <p14:creationId xmlns:p14="http://schemas.microsoft.com/office/powerpoint/2010/main" val="6414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E923EF-B710-5942-8F2F-80A4E0324288}" type="datetimeFigureOut">
              <a:rPr lang="en-US" smtClean="0"/>
              <a:t>20/08/19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11F7FE-894E-8242-974D-F9E890911B6B}" type="slidenum">
              <a:rPr lang="en-US" smtClean="0"/>
              <a:t>‹#›</a:t>
            </a:fld>
            <a:endParaRPr lang="en-US"/>
          </a:p>
        </p:txBody>
      </p:sp>
    </p:spTree>
    <p:extLst>
      <p:ext uri="{BB962C8B-B14F-4D97-AF65-F5344CB8AC3E}">
        <p14:creationId xmlns:p14="http://schemas.microsoft.com/office/powerpoint/2010/main" val="1818658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9CE923EF-B710-5942-8F2F-80A4E0324288}" type="datetimeFigureOut">
              <a:rPr lang="en-US" smtClean="0"/>
              <a:t>20/08/19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11F7FE-894E-8242-974D-F9E890911B6B}" type="slidenum">
              <a:rPr lang="en-US" smtClean="0"/>
              <a:t>‹#›</a:t>
            </a:fld>
            <a:endParaRPr lang="en-US"/>
          </a:p>
        </p:txBody>
      </p:sp>
    </p:spTree>
    <p:extLst>
      <p:ext uri="{BB962C8B-B14F-4D97-AF65-F5344CB8AC3E}">
        <p14:creationId xmlns:p14="http://schemas.microsoft.com/office/powerpoint/2010/main" val="1401576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9CE923EF-B710-5942-8F2F-80A4E0324288}" type="datetimeFigureOut">
              <a:rPr lang="en-US" smtClean="0"/>
              <a:t>20/08/19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11F7FE-894E-8242-974D-F9E890911B6B}" type="slidenum">
              <a:rPr lang="en-US" smtClean="0"/>
              <a:t>‹#›</a:t>
            </a:fld>
            <a:endParaRPr lang="en-US"/>
          </a:p>
        </p:txBody>
      </p:sp>
    </p:spTree>
    <p:extLst>
      <p:ext uri="{BB962C8B-B14F-4D97-AF65-F5344CB8AC3E}">
        <p14:creationId xmlns:p14="http://schemas.microsoft.com/office/powerpoint/2010/main" val="115942805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E923EF-B710-5942-8F2F-80A4E0324288}" type="datetimeFigureOut">
              <a:rPr lang="en-US" smtClean="0"/>
              <a:t>20/08/19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11F7FE-894E-8242-974D-F9E890911B6B}" type="slidenum">
              <a:rPr lang="en-US" smtClean="0"/>
              <a:t>‹#›</a:t>
            </a:fld>
            <a:endParaRPr lang="en-US"/>
          </a:p>
        </p:txBody>
      </p:sp>
    </p:spTree>
    <p:extLst>
      <p:ext uri="{BB962C8B-B14F-4D97-AF65-F5344CB8AC3E}">
        <p14:creationId xmlns:p14="http://schemas.microsoft.com/office/powerpoint/2010/main" val="11076751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1.png"/><Relationship Id="rId5"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2224" y="2542290"/>
            <a:ext cx="7805976" cy="1470025"/>
          </a:xfrm>
        </p:spPr>
        <p:txBody>
          <a:bodyPr>
            <a:noAutofit/>
          </a:bodyPr>
          <a:lstStyle/>
          <a:p>
            <a:pPr>
              <a:lnSpc>
                <a:spcPct val="130000"/>
              </a:lnSpc>
            </a:pPr>
            <a:r>
              <a:rPr lang="en-GB" sz="2400" b="1" dirty="0">
                <a:latin typeface="Montserrat-Bold"/>
                <a:cs typeface="Montserrat-Bold"/>
              </a:rPr>
              <a:t>Collaborative Practice, Value </a:t>
            </a:r>
            <a:r>
              <a:rPr lang="en-GB" sz="2400" b="1" dirty="0" smtClean="0">
                <a:latin typeface="Montserrat-Bold"/>
                <a:cs typeface="Montserrat-Bold"/>
              </a:rPr>
              <a:t>of </a:t>
            </a:r>
            <a:r>
              <a:rPr lang="en-GB" sz="2400" b="1" dirty="0">
                <a:latin typeface="Montserrat-Bold"/>
                <a:cs typeface="Montserrat-Bold"/>
              </a:rPr>
              <a:t>Community Based Arts </a:t>
            </a:r>
            <a:r>
              <a:rPr lang="en-GB" sz="2400" b="1" dirty="0" smtClean="0">
                <a:latin typeface="Montserrat-Bold"/>
                <a:cs typeface="Montserrat-Bold"/>
              </a:rPr>
              <a:t>for </a:t>
            </a:r>
            <a:r>
              <a:rPr lang="en-GB" sz="2400" b="1" dirty="0">
                <a:latin typeface="Montserrat-Bold"/>
                <a:cs typeface="Montserrat-Bold"/>
              </a:rPr>
              <a:t>young people</a:t>
            </a:r>
            <a:endParaRPr lang="en-US" sz="2400" dirty="0">
              <a:latin typeface="Montserrat-Bold"/>
              <a:cs typeface="Montserrat-Bold"/>
            </a:endParaRPr>
          </a:p>
        </p:txBody>
      </p:sp>
      <p:pic>
        <p:nvPicPr>
          <p:cNvPr id="6" name="Picture 5" descr="LOGO.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5115" y="263324"/>
            <a:ext cx="1184301" cy="586524"/>
          </a:xfrm>
          <a:prstGeom prst="rect">
            <a:avLst/>
          </a:prstGeom>
        </p:spPr>
      </p:pic>
    </p:spTree>
    <p:extLst>
      <p:ext uri="{BB962C8B-B14F-4D97-AF65-F5344CB8AC3E}">
        <p14:creationId xmlns:p14="http://schemas.microsoft.com/office/powerpoint/2010/main" val="185036105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2110814"/>
            <a:ext cx="6270998" cy="4015349"/>
          </a:xfrm>
        </p:spPr>
        <p:txBody>
          <a:bodyPr>
            <a:normAutofit/>
          </a:bodyPr>
          <a:lstStyle/>
          <a:p>
            <a:pPr marL="0" indent="0">
              <a:buNone/>
            </a:pPr>
            <a:r>
              <a:rPr lang="en-US" sz="1800" dirty="0" smtClean="0">
                <a:latin typeface="Montserrat-Bold"/>
                <a:cs typeface="Montserrat-Bold"/>
              </a:rPr>
              <a:t>“Textiles are around us, all of the time. We are intimately connected to cloth: a dress-up costume, a first sewing project, a bed sheet. Textile practices are typically labor intensive, fastidious and repetitive; the intimate nature of such handwork creates a deep connection between the artwork and its maker – and ultimately the viewer” </a:t>
            </a:r>
          </a:p>
          <a:p>
            <a:pPr marL="0" indent="0">
              <a:buNone/>
            </a:pPr>
            <a:endParaRPr lang="en-US" sz="1800" dirty="0" smtClean="0">
              <a:latin typeface="Montserrat-Bold"/>
              <a:cs typeface="Montserrat-Bold"/>
            </a:endParaRPr>
          </a:p>
          <a:p>
            <a:pPr marL="0" indent="0">
              <a:buNone/>
            </a:pPr>
            <a:r>
              <a:rPr lang="en-US" sz="1600" dirty="0" smtClean="0">
                <a:solidFill>
                  <a:schemeClr val="accent6">
                    <a:lumMod val="75000"/>
                  </a:schemeClr>
                </a:solidFill>
                <a:latin typeface="Montserrat-Regular"/>
                <a:cs typeface="Montserrat-Regular"/>
              </a:rPr>
              <a:t>Curator Sarah Quinton, Close to You: Contemporary Textiles, Intimacy</a:t>
            </a:r>
            <a:endParaRPr lang="en-US" sz="1600" dirty="0">
              <a:solidFill>
                <a:schemeClr val="accent6">
                  <a:lumMod val="75000"/>
                </a:schemeClr>
              </a:solidFill>
              <a:latin typeface="Montserrat-Regular"/>
              <a:cs typeface="Montserrat-Regular"/>
            </a:endParaRPr>
          </a:p>
        </p:txBody>
      </p:sp>
      <p:pic>
        <p:nvPicPr>
          <p:cNvPr id="4" name="Picture 3" descr="LOGO.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5115" y="263324"/>
            <a:ext cx="1184301" cy="586524"/>
          </a:xfrm>
          <a:prstGeom prst="rect">
            <a:avLst/>
          </a:prstGeom>
        </p:spPr>
      </p:pic>
    </p:spTree>
    <p:extLst>
      <p:ext uri="{BB962C8B-B14F-4D97-AF65-F5344CB8AC3E}">
        <p14:creationId xmlns:p14="http://schemas.microsoft.com/office/powerpoint/2010/main" val="281601075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2900" y="6014118"/>
            <a:ext cx="6299095" cy="276999"/>
          </a:xfrm>
          <a:prstGeom prst="rect">
            <a:avLst/>
          </a:prstGeom>
          <a:noFill/>
        </p:spPr>
        <p:txBody>
          <a:bodyPr wrap="square" rtlCol="0">
            <a:spAutoFit/>
          </a:bodyPr>
          <a:lstStyle/>
          <a:p>
            <a:r>
              <a:rPr lang="en-US" sz="1200" dirty="0" smtClean="0">
                <a:latin typeface="Montserrat-Regular"/>
                <a:cs typeface="Montserrat-Regular"/>
              </a:rPr>
              <a:t>Convict women of the HMS Rajah, The Rajah quilt, (1841)</a:t>
            </a:r>
            <a:endParaRPr lang="en-US" sz="1200" dirty="0">
              <a:latin typeface="Montserrat-Regular"/>
              <a:cs typeface="Montserrat-Regular"/>
            </a:endParaRPr>
          </a:p>
        </p:txBody>
      </p:sp>
      <p:pic>
        <p:nvPicPr>
          <p:cNvPr id="3" name="Picture 2" descr="Rajah Quil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37" y="849850"/>
            <a:ext cx="4056990" cy="4893744"/>
          </a:xfrm>
          <a:prstGeom prst="rect">
            <a:avLst/>
          </a:prstGeom>
        </p:spPr>
      </p:pic>
      <p:pic>
        <p:nvPicPr>
          <p:cNvPr id="4" name="Picture 3" descr="LOGO.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5114" y="263325"/>
            <a:ext cx="1184301" cy="586524"/>
          </a:xfrm>
          <a:prstGeom prst="rect">
            <a:avLst/>
          </a:prstGeom>
        </p:spPr>
      </p:pic>
      <p:pic>
        <p:nvPicPr>
          <p:cNvPr id="5" name="Picture 4"/>
          <p:cNvPicPr>
            <a:picLocks noChangeAspect="1"/>
          </p:cNvPicPr>
          <p:nvPr/>
        </p:nvPicPr>
        <p:blipFill>
          <a:blip r:embed="rId5"/>
          <a:stretch>
            <a:fillRect/>
          </a:stretch>
        </p:blipFill>
        <p:spPr>
          <a:xfrm>
            <a:off x="542901" y="849848"/>
            <a:ext cx="4756259" cy="4893745"/>
          </a:xfrm>
          <a:prstGeom prst="rect">
            <a:avLst/>
          </a:prstGeom>
        </p:spPr>
      </p:pic>
    </p:spTree>
    <p:extLst>
      <p:ext uri="{BB962C8B-B14F-4D97-AF65-F5344CB8AC3E}">
        <p14:creationId xmlns:p14="http://schemas.microsoft.com/office/powerpoint/2010/main" val="74749657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6405" y="6008802"/>
            <a:ext cx="3715956" cy="276999"/>
          </a:xfrm>
          <a:prstGeom prst="rect">
            <a:avLst/>
          </a:prstGeom>
          <a:noFill/>
        </p:spPr>
        <p:txBody>
          <a:bodyPr wrap="square" rtlCol="0">
            <a:spAutoFit/>
          </a:bodyPr>
          <a:lstStyle/>
          <a:p>
            <a:r>
              <a:rPr lang="en-US" sz="1200" dirty="0" smtClean="0">
                <a:latin typeface="Montserrat-Regular"/>
                <a:cs typeface="Montserrat-Regular"/>
              </a:rPr>
              <a:t>Lee </a:t>
            </a:r>
            <a:r>
              <a:rPr lang="en-US" sz="1200" dirty="0" err="1" smtClean="0">
                <a:latin typeface="Montserrat-Regular"/>
                <a:cs typeface="Montserrat-Regular"/>
              </a:rPr>
              <a:t>Darroch</a:t>
            </a:r>
            <a:r>
              <a:rPr lang="en-US" sz="1200" dirty="0" smtClean="0">
                <a:latin typeface="Montserrat-Regular"/>
                <a:cs typeface="Montserrat-Regular"/>
              </a:rPr>
              <a:t>, </a:t>
            </a:r>
            <a:r>
              <a:rPr lang="en-AU" sz="1200" dirty="0" smtClean="0">
                <a:latin typeface="Montserrat-Regular"/>
                <a:cs typeface="Montserrat-Regular"/>
              </a:rPr>
              <a:t>AIATSIS </a:t>
            </a:r>
            <a:r>
              <a:rPr lang="en-AU" sz="1200" dirty="0">
                <a:latin typeface="Montserrat-Regular"/>
                <a:cs typeface="Montserrat-Regular"/>
              </a:rPr>
              <a:t>Possum Fur </a:t>
            </a:r>
            <a:r>
              <a:rPr lang="en-AU" sz="1200" dirty="0" smtClean="0">
                <a:latin typeface="Montserrat-Regular"/>
                <a:cs typeface="Montserrat-Regular"/>
              </a:rPr>
              <a:t>Cloak</a:t>
            </a:r>
            <a:r>
              <a:rPr lang="en-US" sz="1200" dirty="0" smtClean="0">
                <a:latin typeface="Montserrat-Regular"/>
                <a:cs typeface="Montserrat-Regular"/>
              </a:rPr>
              <a:t> (2017)</a:t>
            </a:r>
            <a:endParaRPr lang="en-US" sz="1200" dirty="0">
              <a:latin typeface="Montserrat-Regular"/>
              <a:cs typeface="Montserrat-Regular"/>
            </a:endParaRPr>
          </a:p>
        </p:txBody>
      </p:sp>
      <p:pic>
        <p:nvPicPr>
          <p:cNvPr id="4" name="Picture 3" descr="LOGO.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5114" y="263325"/>
            <a:ext cx="1184301" cy="586524"/>
          </a:xfrm>
          <a:prstGeom prst="rect">
            <a:avLst/>
          </a:prstGeom>
        </p:spPr>
      </p:pic>
      <p:pic>
        <p:nvPicPr>
          <p:cNvPr id="5" name="Picture 4"/>
          <p:cNvPicPr>
            <a:picLocks noChangeAspect="1"/>
          </p:cNvPicPr>
          <p:nvPr/>
        </p:nvPicPr>
        <p:blipFill>
          <a:blip r:embed="rId4"/>
          <a:stretch>
            <a:fillRect/>
          </a:stretch>
        </p:blipFill>
        <p:spPr>
          <a:xfrm>
            <a:off x="566405" y="849849"/>
            <a:ext cx="6624701" cy="4523429"/>
          </a:xfrm>
          <a:prstGeom prst="rect">
            <a:avLst/>
          </a:prstGeom>
        </p:spPr>
      </p:pic>
    </p:spTree>
    <p:extLst>
      <p:ext uri="{BB962C8B-B14F-4D97-AF65-F5344CB8AC3E}">
        <p14:creationId xmlns:p14="http://schemas.microsoft.com/office/powerpoint/2010/main" val="180939543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6404" y="6008802"/>
            <a:ext cx="6093139" cy="276999"/>
          </a:xfrm>
          <a:prstGeom prst="rect">
            <a:avLst/>
          </a:prstGeom>
          <a:noFill/>
        </p:spPr>
        <p:txBody>
          <a:bodyPr wrap="square" rtlCol="0">
            <a:spAutoFit/>
          </a:bodyPr>
          <a:lstStyle/>
          <a:p>
            <a:r>
              <a:rPr lang="en-AU" sz="1200" dirty="0">
                <a:latin typeface="Montserrat-Regular"/>
                <a:cs typeface="Montserrat-Regular"/>
              </a:rPr>
              <a:t>Faith </a:t>
            </a:r>
            <a:r>
              <a:rPr lang="en-AU" sz="1200" dirty="0" smtClean="0">
                <a:latin typeface="Montserrat-Regular"/>
                <a:cs typeface="Montserrat-Regular"/>
              </a:rPr>
              <a:t>Ringgold</a:t>
            </a:r>
            <a:r>
              <a:rPr lang="en-US" sz="1200" dirty="0" smtClean="0">
                <a:latin typeface="Montserrat-Regular"/>
                <a:cs typeface="Montserrat-Regular"/>
              </a:rPr>
              <a:t>, Tar Beach (Part I from the Woman on a Bridge series) (1988)</a:t>
            </a:r>
            <a:endParaRPr lang="en-US" sz="1200" dirty="0">
              <a:latin typeface="Montserrat-Regular"/>
              <a:cs typeface="Montserrat-Regular"/>
            </a:endParaRPr>
          </a:p>
        </p:txBody>
      </p:sp>
      <p:pic>
        <p:nvPicPr>
          <p:cNvPr id="4" name="Picture 3" descr="LOGO.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5114" y="263325"/>
            <a:ext cx="1184301" cy="586524"/>
          </a:xfrm>
          <a:prstGeom prst="rect">
            <a:avLst/>
          </a:prstGeom>
        </p:spPr>
      </p:pic>
      <p:pic>
        <p:nvPicPr>
          <p:cNvPr id="3" name="Picture 2"/>
          <p:cNvPicPr>
            <a:picLocks noChangeAspect="1"/>
          </p:cNvPicPr>
          <p:nvPr/>
        </p:nvPicPr>
        <p:blipFill>
          <a:blip r:embed="rId4"/>
          <a:stretch>
            <a:fillRect/>
          </a:stretch>
        </p:blipFill>
        <p:spPr>
          <a:xfrm>
            <a:off x="668830" y="849849"/>
            <a:ext cx="4631828" cy="5004504"/>
          </a:xfrm>
          <a:prstGeom prst="rect">
            <a:avLst/>
          </a:prstGeom>
        </p:spPr>
      </p:pic>
    </p:spTree>
    <p:extLst>
      <p:ext uri="{BB962C8B-B14F-4D97-AF65-F5344CB8AC3E}">
        <p14:creationId xmlns:p14="http://schemas.microsoft.com/office/powerpoint/2010/main" val="32105943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5114" y="263325"/>
            <a:ext cx="1184301" cy="586524"/>
          </a:xfrm>
          <a:prstGeom prst="rect">
            <a:avLst/>
          </a:prstGeom>
        </p:spPr>
      </p:pic>
      <p:sp>
        <p:nvSpPr>
          <p:cNvPr id="5" name="Content Placeholder 2"/>
          <p:cNvSpPr txBox="1">
            <a:spLocks/>
          </p:cNvSpPr>
          <p:nvPr/>
        </p:nvSpPr>
        <p:spPr>
          <a:xfrm>
            <a:off x="457200" y="2110814"/>
            <a:ext cx="6270999" cy="401534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800" dirty="0" smtClean="0">
                <a:latin typeface="Montserrat-Bold"/>
                <a:cs typeface="Montserrat-Bold"/>
              </a:rPr>
              <a:t>Today we are making a quilt of our stories, interweaving them to represent the interwoven relationships of this community we are in today.</a:t>
            </a:r>
          </a:p>
          <a:p>
            <a:pPr marL="0" indent="0">
              <a:buFont typeface="Arial"/>
              <a:buNone/>
            </a:pPr>
            <a:endParaRPr lang="en-US" sz="1800" dirty="0">
              <a:latin typeface="Montserrat-Bold"/>
              <a:cs typeface="Montserrat-Bold"/>
            </a:endParaRPr>
          </a:p>
          <a:p>
            <a:pPr marL="0" indent="0">
              <a:buNone/>
            </a:pPr>
            <a:r>
              <a:rPr lang="en-US" sz="1800" dirty="0" smtClean="0">
                <a:latin typeface="Montserrat-Bold"/>
                <a:cs typeface="Montserrat-Bold"/>
              </a:rPr>
              <a:t>Splitting into pairs (with someone you don</a:t>
            </a:r>
            <a:r>
              <a:rPr lang="fr-FR" sz="1800" dirty="0" smtClean="0">
                <a:latin typeface="Montserrat-Bold"/>
                <a:cs typeface="Montserrat-Bold"/>
              </a:rPr>
              <a:t>’</a:t>
            </a:r>
            <a:r>
              <a:rPr lang="en-US" sz="1800" dirty="0" smtClean="0">
                <a:latin typeface="Montserrat-Bold"/>
                <a:cs typeface="Montserrat-Bold"/>
              </a:rPr>
              <a:t>t know), you will swap </a:t>
            </a:r>
            <a:r>
              <a:rPr lang="en-US" sz="1800" dirty="0" err="1" smtClean="0">
                <a:latin typeface="Montserrat-Bold"/>
                <a:cs typeface="Montserrat-Bold"/>
              </a:rPr>
              <a:t>zines</a:t>
            </a:r>
            <a:r>
              <a:rPr lang="en-US" sz="1800" dirty="0" smtClean="0">
                <a:latin typeface="Montserrat-Bold"/>
                <a:cs typeface="Montserrat-Bold"/>
              </a:rPr>
              <a:t> and share stories of who you are, your identity  and what you do on the weekend.</a:t>
            </a:r>
          </a:p>
          <a:p>
            <a:pPr marL="0" indent="0">
              <a:buNone/>
            </a:pPr>
            <a:endParaRPr lang="en-US" sz="1800" dirty="0">
              <a:latin typeface="Montserrat-Bold"/>
              <a:cs typeface="Montserrat-Bold"/>
            </a:endParaRPr>
          </a:p>
          <a:p>
            <a:pPr marL="0" indent="0">
              <a:buNone/>
            </a:pPr>
            <a:r>
              <a:rPr lang="en-US" sz="1800" dirty="0" smtClean="0">
                <a:latin typeface="Montserrat-Bold"/>
                <a:cs typeface="Montserrat-Bold"/>
              </a:rPr>
              <a:t>You will then create a patch to represent your partner and who they are.   Working with any mixture of materials and techniques.</a:t>
            </a:r>
          </a:p>
          <a:p>
            <a:pPr marL="0" indent="0">
              <a:buNone/>
            </a:pPr>
            <a:r>
              <a:rPr lang="en-US" sz="1800" dirty="0" smtClean="0">
                <a:solidFill>
                  <a:schemeClr val="accent6">
                    <a:lumMod val="75000"/>
                  </a:schemeClr>
                </a:solidFill>
                <a:latin typeface="Montserrat-Bold"/>
                <a:cs typeface="Montserrat-Bold"/>
              </a:rPr>
              <a:t>You must use one of the provided squares.  </a:t>
            </a:r>
            <a:endParaRPr lang="en-US" sz="1800" dirty="0" smtClean="0">
              <a:solidFill>
                <a:schemeClr val="accent6">
                  <a:lumMod val="75000"/>
                </a:schemeClr>
              </a:solidFill>
              <a:latin typeface="Montserrat-Regular"/>
              <a:cs typeface="Montserrat-Regular"/>
            </a:endParaRPr>
          </a:p>
          <a:p>
            <a:pPr marL="0" indent="0">
              <a:buNone/>
            </a:pPr>
            <a:endParaRPr lang="en-US" sz="1800" dirty="0" smtClean="0">
              <a:latin typeface="Montserrat-Bold"/>
              <a:cs typeface="Montserrat-Bold"/>
            </a:endParaRPr>
          </a:p>
          <a:p>
            <a:pPr marL="0" indent="0">
              <a:buNone/>
            </a:pPr>
            <a:endParaRPr lang="en-US" sz="1800" dirty="0" smtClean="0">
              <a:latin typeface="Montserrat-Bold"/>
              <a:cs typeface="Montserrat-Bold"/>
            </a:endParaRPr>
          </a:p>
          <a:p>
            <a:pPr marL="0" indent="0">
              <a:buFont typeface="Arial"/>
              <a:buNone/>
            </a:pPr>
            <a:endParaRPr lang="en-US" sz="1800" dirty="0" smtClean="0">
              <a:latin typeface="Montserrat-Bold"/>
              <a:cs typeface="Montserrat-Bold"/>
            </a:endParaRPr>
          </a:p>
          <a:p>
            <a:pPr marL="0" indent="0">
              <a:buFont typeface="Arial"/>
              <a:buNone/>
            </a:pPr>
            <a:endParaRPr lang="en-US" sz="1800" dirty="0">
              <a:latin typeface="Montserrat-Bold"/>
              <a:cs typeface="Montserrat-Bold"/>
            </a:endParaRPr>
          </a:p>
        </p:txBody>
      </p:sp>
    </p:spTree>
    <p:extLst>
      <p:ext uri="{BB962C8B-B14F-4D97-AF65-F5344CB8AC3E}">
        <p14:creationId xmlns:p14="http://schemas.microsoft.com/office/powerpoint/2010/main" val="315998898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5115" y="263324"/>
            <a:ext cx="1184301" cy="586524"/>
          </a:xfrm>
          <a:prstGeom prst="rect">
            <a:avLst/>
          </a:prstGeom>
        </p:spPr>
      </p:pic>
      <p:sp>
        <p:nvSpPr>
          <p:cNvPr id="2" name="Rectangle 1"/>
          <p:cNvSpPr/>
          <p:nvPr/>
        </p:nvSpPr>
        <p:spPr>
          <a:xfrm>
            <a:off x="430185" y="849848"/>
            <a:ext cx="5592410" cy="5480614"/>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Front.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9499" y="1003860"/>
            <a:ext cx="3386019" cy="5167832"/>
          </a:xfrm>
          <a:prstGeom prst="rect">
            <a:avLst/>
          </a:prstGeom>
        </p:spPr>
      </p:pic>
      <p:sp>
        <p:nvSpPr>
          <p:cNvPr id="4" name="Oval 3"/>
          <p:cNvSpPr/>
          <p:nvPr/>
        </p:nvSpPr>
        <p:spPr>
          <a:xfrm>
            <a:off x="553095" y="983373"/>
            <a:ext cx="245821" cy="245821"/>
          </a:xfrm>
          <a:prstGeom prst="ellipse">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553095" y="5925871"/>
            <a:ext cx="245821" cy="245821"/>
          </a:xfrm>
          <a:prstGeom prst="ellipse">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5632277" y="1003860"/>
            <a:ext cx="245821" cy="245821"/>
          </a:xfrm>
          <a:prstGeom prst="ellipse">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5632277" y="5946358"/>
            <a:ext cx="245821" cy="245821"/>
          </a:xfrm>
          <a:prstGeom prst="ellipse">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039114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5114" y="263325"/>
            <a:ext cx="1184301" cy="586524"/>
          </a:xfrm>
          <a:prstGeom prst="rect">
            <a:avLst/>
          </a:prstGeom>
        </p:spPr>
      </p:pic>
      <p:sp>
        <p:nvSpPr>
          <p:cNvPr id="5" name="Content Placeholder 2"/>
          <p:cNvSpPr txBox="1">
            <a:spLocks/>
          </p:cNvSpPr>
          <p:nvPr/>
        </p:nvSpPr>
        <p:spPr>
          <a:xfrm>
            <a:off x="457200" y="2110814"/>
            <a:ext cx="6270999" cy="401534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800" dirty="0" smtClean="0">
                <a:latin typeface="Montserrat-Bold"/>
                <a:cs typeface="Montserrat-Bold"/>
              </a:rPr>
              <a:t>10 minutes to share </a:t>
            </a:r>
            <a:r>
              <a:rPr lang="en-US" sz="1800" dirty="0" err="1" smtClean="0">
                <a:latin typeface="Montserrat-Bold"/>
                <a:cs typeface="Montserrat-Bold"/>
              </a:rPr>
              <a:t>zines</a:t>
            </a:r>
            <a:r>
              <a:rPr lang="en-US" sz="1800" dirty="0" smtClean="0">
                <a:latin typeface="Montserrat-Bold"/>
                <a:cs typeface="Montserrat-Bold"/>
              </a:rPr>
              <a:t> and stories with partner</a:t>
            </a:r>
          </a:p>
          <a:p>
            <a:pPr marL="0" indent="0">
              <a:buFont typeface="Arial"/>
              <a:buNone/>
            </a:pPr>
            <a:endParaRPr lang="en-US" sz="1800" dirty="0">
              <a:latin typeface="Montserrat-Bold"/>
              <a:cs typeface="Montserrat-Bold"/>
            </a:endParaRPr>
          </a:p>
          <a:p>
            <a:pPr marL="0" indent="0">
              <a:buFont typeface="Arial"/>
              <a:buNone/>
            </a:pPr>
            <a:r>
              <a:rPr lang="en-US" sz="1800" dirty="0" smtClean="0">
                <a:latin typeface="Montserrat-Bold"/>
                <a:cs typeface="Montserrat-Bold"/>
              </a:rPr>
              <a:t>Breaking to work on your patch square</a:t>
            </a:r>
          </a:p>
          <a:p>
            <a:pPr marL="0" indent="0">
              <a:buFont typeface="Arial"/>
              <a:buNone/>
            </a:pPr>
            <a:endParaRPr lang="en-US" sz="1800" dirty="0">
              <a:latin typeface="Montserrat-Bold"/>
              <a:cs typeface="Montserrat-Bold"/>
            </a:endParaRPr>
          </a:p>
          <a:p>
            <a:pPr marL="0" indent="0">
              <a:buFont typeface="Arial"/>
              <a:buNone/>
            </a:pPr>
            <a:r>
              <a:rPr lang="en-US" sz="1800" dirty="0" smtClean="0">
                <a:latin typeface="Montserrat-Bold"/>
                <a:cs typeface="Montserrat-Bold"/>
              </a:rPr>
              <a:t>Coming together at 12 to create our quilt</a:t>
            </a:r>
            <a:endParaRPr lang="en-US" sz="1800" dirty="0">
              <a:latin typeface="Montserrat-Bold"/>
              <a:cs typeface="Montserrat-Bold"/>
            </a:endParaRPr>
          </a:p>
        </p:txBody>
      </p:sp>
    </p:spTree>
    <p:extLst>
      <p:ext uri="{BB962C8B-B14F-4D97-AF65-F5344CB8AC3E}">
        <p14:creationId xmlns:p14="http://schemas.microsoft.com/office/powerpoint/2010/main" val="191958898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1832</TotalTime>
  <Words>661</Words>
  <Application>Microsoft Macintosh PowerPoint</Application>
  <PresentationFormat>On-screen Show (4:3)</PresentationFormat>
  <Paragraphs>38</Paragraphs>
  <Slides>8</Slides>
  <Notes>6</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Collaborative Practice, Value of Community Based Arts for young people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Alexander Hudson</dc:creator>
  <cp:lastModifiedBy>Alexander Hudson</cp:lastModifiedBy>
  <cp:revision>17</cp:revision>
  <dcterms:created xsi:type="dcterms:W3CDTF">2019-07-03T11:51:40Z</dcterms:created>
  <dcterms:modified xsi:type="dcterms:W3CDTF">2019-08-20T02:19:47Z</dcterms:modified>
</cp:coreProperties>
</file>